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8" r:id="rId3"/>
    <p:sldId id="271" r:id="rId4"/>
    <p:sldId id="257" r:id="rId5"/>
    <p:sldId id="258" r:id="rId6"/>
    <p:sldId id="259" r:id="rId7"/>
    <p:sldId id="260" r:id="rId8"/>
    <p:sldId id="261" r:id="rId9"/>
    <p:sldId id="263" r:id="rId10"/>
    <p:sldId id="264" r:id="rId11"/>
    <p:sldId id="265" r:id="rId12"/>
    <p:sldId id="266" r:id="rId13"/>
    <p:sldId id="267"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35" autoAdjust="0"/>
    <p:restoredTop sz="80412" autoAdjust="0"/>
  </p:normalViewPr>
  <p:slideViewPr>
    <p:cSldViewPr snapToGrid="0">
      <p:cViewPr>
        <p:scale>
          <a:sx n="74" d="100"/>
          <a:sy n="74" d="100"/>
        </p:scale>
        <p:origin x="765"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DDBDF3-F3EC-4B9F-BEEE-F21CF6B17207}"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582960-6F65-4D2E-A827-9FE3D73E9B04}" type="slidenum">
              <a:rPr lang="en-US" smtClean="0"/>
              <a:t>‹#›</a:t>
            </a:fld>
            <a:endParaRPr lang="en-US"/>
          </a:p>
        </p:txBody>
      </p:sp>
    </p:spTree>
    <p:extLst>
      <p:ext uri="{BB962C8B-B14F-4D97-AF65-F5344CB8AC3E}">
        <p14:creationId xmlns:p14="http://schemas.microsoft.com/office/powerpoint/2010/main" val="1684270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PDS has long been in need to support Geographic Information System (GIS) vector (point, line, and polygon) style of format. Currently several missions and funded projects are left to archive such data types within “miscellaneous” or “extras” archival directories. Many of these files are not discoverable or contain the appropriate metadata as provided by with a proper PDS4 label. Data which have been unofficially archived in this manner include: image footprints, Lunar mare boundaries, Titan channels, Apollo 17 traverse lines, and layers which comprise of a geologic map (linear structure and geologic polygonal boundary units). Here we introduce a method which builds upon PDS4’s approved variable width ASCII table support.</a:t>
            </a:r>
          </a:p>
          <a:p>
            <a:endParaRPr lang="en-US" dirty="0"/>
          </a:p>
        </p:txBody>
      </p:sp>
      <p:sp>
        <p:nvSpPr>
          <p:cNvPr id="4" name="Slide Number Placeholder 3"/>
          <p:cNvSpPr>
            <a:spLocks noGrp="1"/>
          </p:cNvSpPr>
          <p:nvPr>
            <p:ph type="sldNum" sz="quarter" idx="10"/>
          </p:nvPr>
        </p:nvSpPr>
        <p:spPr/>
        <p:txBody>
          <a:bodyPr/>
          <a:lstStyle/>
          <a:p>
            <a:fld id="{A4582960-6F65-4D2E-A827-9FE3D73E9B04}" type="slidenum">
              <a:rPr lang="en-US" smtClean="0"/>
              <a:t>2</a:t>
            </a:fld>
            <a:endParaRPr lang="en-US"/>
          </a:p>
        </p:txBody>
      </p:sp>
    </p:spTree>
    <p:extLst>
      <p:ext uri="{BB962C8B-B14F-4D97-AF65-F5344CB8AC3E}">
        <p14:creationId xmlns:p14="http://schemas.microsoft.com/office/powerpoint/2010/main" val="1953701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582960-6F65-4D2E-A827-9FE3D73E9B04}" type="slidenum">
              <a:rPr lang="en-US" smtClean="0"/>
              <a:t>10</a:t>
            </a:fld>
            <a:endParaRPr lang="en-US"/>
          </a:p>
        </p:txBody>
      </p:sp>
    </p:spTree>
    <p:extLst>
      <p:ext uri="{BB962C8B-B14F-4D97-AF65-F5344CB8AC3E}">
        <p14:creationId xmlns:p14="http://schemas.microsoft.com/office/powerpoint/2010/main" val="17231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4582960-6F65-4D2E-A827-9FE3D73E9B04}" type="slidenum">
              <a:rPr lang="en-US" smtClean="0"/>
              <a:t>12</a:t>
            </a:fld>
            <a:endParaRPr lang="en-US"/>
          </a:p>
        </p:txBody>
      </p:sp>
    </p:spTree>
    <p:extLst>
      <p:ext uri="{BB962C8B-B14F-4D97-AF65-F5344CB8AC3E}">
        <p14:creationId xmlns:p14="http://schemas.microsoft.com/office/powerpoint/2010/main" val="3022114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38226" y="0"/>
            <a:ext cx="12418830"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64279514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499DC3B-BD17-4FB8-B832-314DB5DC83F8}" type="datetimeFigureOut">
              <a:rPr lang="en-US" smtClean="0"/>
              <a:t>8/30/2018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175785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3877889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1776580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2500997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4084481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1403579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1712415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3035298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4074937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9DC3B-BD17-4FB8-B832-314DB5DC83F8}"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1299795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99DC3B-BD17-4FB8-B832-314DB5DC83F8}" type="datetimeFigureOut">
              <a:rPr lang="en-US" smtClean="0"/>
              <a:t>8/30/2018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4233691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99DC3B-BD17-4FB8-B832-314DB5DC83F8}" type="datetimeFigureOut">
              <a:rPr lang="en-US" smtClean="0"/>
              <a:t>8/30/2018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2758501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99DC3B-BD17-4FB8-B832-314DB5DC83F8}" type="datetimeFigureOut">
              <a:rPr lang="en-US" smtClean="0"/>
              <a:t>8/30/2018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806208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2499DC3B-BD17-4FB8-B832-314DB5DC83F8}" type="datetimeFigureOut">
              <a:rPr lang="en-US" smtClean="0"/>
              <a:t>8/30/2018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68751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499DC3B-BD17-4FB8-B832-314DB5DC83F8}" type="datetimeFigureOut">
              <a:rPr lang="en-US" smtClean="0"/>
              <a:t>8/30/2018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3421901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499DC3B-BD17-4FB8-B832-314DB5DC83F8}" type="datetimeFigureOut">
              <a:rPr lang="en-US" smtClean="0"/>
              <a:t>8/30/2018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9D0F4-EE25-4E26-930B-B8B57AA0C506}" type="slidenum">
              <a:rPr lang="en-US" smtClean="0"/>
              <a:t>‹#›</a:t>
            </a:fld>
            <a:endParaRPr lang="en-US"/>
          </a:p>
        </p:txBody>
      </p:sp>
    </p:spTree>
    <p:extLst>
      <p:ext uri="{BB962C8B-B14F-4D97-AF65-F5344CB8AC3E}">
        <p14:creationId xmlns:p14="http://schemas.microsoft.com/office/powerpoint/2010/main" val="689039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499DC3B-BD17-4FB8-B832-314DB5DC83F8}" type="datetimeFigureOut">
              <a:rPr lang="en-US" smtClean="0"/>
              <a:t>8/30/2018</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159D0F4-EE25-4E26-930B-B8B57AA0C506}" type="slidenum">
              <a:rPr lang="en-US" smtClean="0"/>
              <a:t>‹#›</a:t>
            </a:fld>
            <a:endParaRPr lang="en-US"/>
          </a:p>
        </p:txBody>
      </p:sp>
    </p:spTree>
    <p:extLst>
      <p:ext uri="{BB962C8B-B14F-4D97-AF65-F5344CB8AC3E}">
        <p14:creationId xmlns:p14="http://schemas.microsoft.com/office/powerpoint/2010/main" val="117463413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2383" y="1964267"/>
            <a:ext cx="7197726" cy="2421464"/>
          </a:xfrm>
        </p:spPr>
        <p:txBody>
          <a:bodyPr/>
          <a:lstStyle/>
          <a:p>
            <a:r>
              <a:rPr lang="en-US" dirty="0"/>
              <a:t>GIS Data in PDS4</a:t>
            </a:r>
          </a:p>
        </p:txBody>
      </p:sp>
      <p:sp>
        <p:nvSpPr>
          <p:cNvPr id="3" name="Subtitle 2"/>
          <p:cNvSpPr>
            <a:spLocks noGrp="1"/>
          </p:cNvSpPr>
          <p:nvPr>
            <p:ph type="subTitle" idx="1"/>
          </p:nvPr>
        </p:nvSpPr>
        <p:spPr>
          <a:xfrm>
            <a:off x="1719330" y="4385733"/>
            <a:ext cx="4405031" cy="1323952"/>
          </a:xfrm>
        </p:spPr>
        <p:txBody>
          <a:bodyPr/>
          <a:lstStyle/>
          <a:p>
            <a:r>
              <a:rPr lang="en-US" dirty="0"/>
              <a:t>Trent Hare and Lisa Gaddis </a:t>
            </a:r>
          </a:p>
          <a:p>
            <a:r>
              <a:rPr lang="en-US" dirty="0"/>
              <a:t>(and Cartography and Imaging Node)</a:t>
            </a:r>
          </a:p>
        </p:txBody>
      </p:sp>
    </p:spTree>
    <p:extLst>
      <p:ext uri="{BB962C8B-B14F-4D97-AF65-F5344CB8AC3E}">
        <p14:creationId xmlns:p14="http://schemas.microsoft.com/office/powerpoint/2010/main" val="2180808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Issues to address – vector geometries </a:t>
            </a:r>
            <a:r>
              <a:rPr lang="en-US" sz="2800" dirty="0"/>
              <a:t>(points, lines, polygons)</a:t>
            </a:r>
            <a:endParaRPr lang="en-US" sz="3200" dirty="0"/>
          </a:p>
        </p:txBody>
      </p:sp>
      <p:sp>
        <p:nvSpPr>
          <p:cNvPr id="3" name="Content Placeholder 2"/>
          <p:cNvSpPr>
            <a:spLocks noGrp="1"/>
          </p:cNvSpPr>
          <p:nvPr>
            <p:ph idx="1"/>
          </p:nvPr>
        </p:nvSpPr>
        <p:spPr/>
        <p:txBody>
          <a:bodyPr>
            <a:normAutofit/>
          </a:bodyPr>
          <a:lstStyle/>
          <a:p>
            <a:r>
              <a:rPr lang="en-US" sz="2400" dirty="0"/>
              <a:t>Points could be a PDS4 table with rotation field</a:t>
            </a:r>
          </a:p>
          <a:p>
            <a:r>
              <a:rPr lang="en-US" sz="2400" dirty="0"/>
              <a:t>Each line could be a PDS4 table with </a:t>
            </a:r>
            <a:r>
              <a:rPr lang="en-US" sz="2400" dirty="0" err="1"/>
              <a:t>Lon,Lat</a:t>
            </a:r>
            <a:r>
              <a:rPr lang="en-US" sz="2400" dirty="0"/>
              <a:t> columns building the line. But with 100 to 1000 features per layer, this becomes unreasonable. Also some lines can have multiple parts.  For example, this is really one feature:</a:t>
            </a:r>
          </a:p>
          <a:p>
            <a:endParaRPr lang="en-US" sz="2400" dirty="0"/>
          </a:p>
          <a:p>
            <a:endParaRPr lang="en-US" sz="2400" dirty="0"/>
          </a:p>
          <a:p>
            <a:r>
              <a:rPr lang="en-US" sz="2400" dirty="0"/>
              <a:t>Polygons could represented as PDS4 table but there is no support for multiple parts or holes. </a:t>
            </a:r>
          </a:p>
        </p:txBody>
      </p:sp>
      <p:grpSp>
        <p:nvGrpSpPr>
          <p:cNvPr id="6" name="Group 5"/>
          <p:cNvGrpSpPr/>
          <p:nvPr/>
        </p:nvGrpSpPr>
        <p:grpSpPr>
          <a:xfrm>
            <a:off x="5809891" y="3966633"/>
            <a:ext cx="2231757" cy="728879"/>
            <a:chOff x="3293390" y="3683120"/>
            <a:chExt cx="2231757" cy="728879"/>
          </a:xfrm>
          <a:noFill/>
        </p:grpSpPr>
        <p:sp>
          <p:nvSpPr>
            <p:cNvPr id="4" name="Freeform 3"/>
            <p:cNvSpPr/>
            <p:nvPr/>
          </p:nvSpPr>
          <p:spPr>
            <a:xfrm>
              <a:off x="3293390" y="4094284"/>
              <a:ext cx="1387099" cy="317715"/>
            </a:xfrm>
            <a:custGeom>
              <a:avLst/>
              <a:gdLst>
                <a:gd name="connsiteX0" fmla="*/ 0 w 1387099"/>
                <a:gd name="connsiteY0" fmla="*/ 317715 h 317715"/>
                <a:gd name="connsiteX1" fmla="*/ 1061634 w 1387099"/>
                <a:gd name="connsiteY1" fmla="*/ 193728 h 317715"/>
                <a:gd name="connsiteX2" fmla="*/ 1387099 w 1387099"/>
                <a:gd name="connsiteY2" fmla="*/ 0 h 317715"/>
              </a:gdLst>
              <a:ahLst/>
              <a:cxnLst>
                <a:cxn ang="0">
                  <a:pos x="connsiteX0" y="connsiteY0"/>
                </a:cxn>
                <a:cxn ang="0">
                  <a:pos x="connsiteX1" y="connsiteY1"/>
                </a:cxn>
                <a:cxn ang="0">
                  <a:pos x="connsiteX2" y="connsiteY2"/>
                </a:cxn>
              </a:cxnLst>
              <a:rect l="l" t="t" r="r" b="b"/>
              <a:pathLst>
                <a:path w="1387099" h="317715">
                  <a:moveTo>
                    <a:pt x="0" y="317715"/>
                  </a:moveTo>
                  <a:cubicBezTo>
                    <a:pt x="415225" y="282197"/>
                    <a:pt x="830451" y="246680"/>
                    <a:pt x="1061634" y="193728"/>
                  </a:cubicBezTo>
                  <a:cubicBezTo>
                    <a:pt x="1292817" y="140775"/>
                    <a:pt x="1339958" y="70387"/>
                    <a:pt x="1387099" y="0"/>
                  </a:cubicBezTo>
                </a:path>
              </a:pathLst>
            </a:custGeom>
            <a:grpFill/>
            <a:ln w="50800" cap="flat">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742482" y="3683120"/>
              <a:ext cx="782665" cy="286719"/>
            </a:xfrm>
            <a:custGeom>
              <a:avLst/>
              <a:gdLst>
                <a:gd name="connsiteX0" fmla="*/ 0 w 782665"/>
                <a:gd name="connsiteY0" fmla="*/ 286719 h 286719"/>
                <a:gd name="connsiteX1" fmla="*/ 294468 w 782665"/>
                <a:gd name="connsiteY1" fmla="*/ 54245 h 286719"/>
                <a:gd name="connsiteX2" fmla="*/ 782665 w 782665"/>
                <a:gd name="connsiteY2" fmla="*/ 0 h 286719"/>
              </a:gdLst>
              <a:ahLst/>
              <a:cxnLst>
                <a:cxn ang="0">
                  <a:pos x="connsiteX0" y="connsiteY0"/>
                </a:cxn>
                <a:cxn ang="0">
                  <a:pos x="connsiteX1" y="connsiteY1"/>
                </a:cxn>
                <a:cxn ang="0">
                  <a:pos x="connsiteX2" y="connsiteY2"/>
                </a:cxn>
              </a:cxnLst>
              <a:rect l="l" t="t" r="r" b="b"/>
              <a:pathLst>
                <a:path w="782665" h="286719">
                  <a:moveTo>
                    <a:pt x="0" y="286719"/>
                  </a:moveTo>
                  <a:cubicBezTo>
                    <a:pt x="82012" y="194375"/>
                    <a:pt x="164024" y="102031"/>
                    <a:pt x="294468" y="54245"/>
                  </a:cubicBezTo>
                  <a:cubicBezTo>
                    <a:pt x="424912" y="6459"/>
                    <a:pt x="603788" y="3229"/>
                    <a:pt x="782665" y="0"/>
                  </a:cubicBezTo>
                </a:path>
              </a:pathLst>
            </a:custGeom>
            <a:grpFill/>
            <a:ln w="50800" cap="flat">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ardrop 6"/>
          <p:cNvSpPr/>
          <p:nvPr/>
        </p:nvSpPr>
        <p:spPr>
          <a:xfrm>
            <a:off x="5587139" y="5424407"/>
            <a:ext cx="3735092" cy="1151604"/>
          </a:xfrm>
          <a:prstGeom prst="teardrop">
            <a:avLst>
              <a:gd name="adj" fmla="val 40664"/>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ardrop 7"/>
          <p:cNvSpPr/>
          <p:nvPr/>
        </p:nvSpPr>
        <p:spPr>
          <a:xfrm rot="10800000">
            <a:off x="6695268" y="5649133"/>
            <a:ext cx="461006" cy="386595"/>
          </a:xfrm>
          <a:prstGeom prst="teardrop">
            <a:avLst>
              <a:gd name="adj" fmla="val 94071"/>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4663698" y="5649133"/>
            <a:ext cx="2262072" cy="193298"/>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391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10131425" cy="733425"/>
          </a:xfrm>
        </p:spPr>
        <p:txBody>
          <a:bodyPr/>
          <a:lstStyle/>
          <a:p>
            <a:r>
              <a:rPr lang="en-US" dirty="0"/>
              <a:t>vector geometries </a:t>
            </a:r>
            <a:r>
              <a:rPr lang="en-US" sz="3200" dirty="0"/>
              <a:t>(points, lines, polygons)</a:t>
            </a:r>
            <a:endParaRPr lang="en-US" dirty="0"/>
          </a:p>
        </p:txBody>
      </p:sp>
      <p:sp>
        <p:nvSpPr>
          <p:cNvPr id="3" name="Content Placeholder 2"/>
          <p:cNvSpPr>
            <a:spLocks noGrp="1"/>
          </p:cNvSpPr>
          <p:nvPr>
            <p:ph idx="1"/>
          </p:nvPr>
        </p:nvSpPr>
        <p:spPr>
          <a:xfrm>
            <a:off x="766762" y="1243012"/>
            <a:ext cx="10227303" cy="5207793"/>
          </a:xfrm>
        </p:spPr>
        <p:txBody>
          <a:bodyPr>
            <a:normAutofit fontScale="92500" lnSpcReduction="10000"/>
          </a:bodyPr>
          <a:lstStyle/>
          <a:p>
            <a:r>
              <a:rPr lang="en-US" sz="3000" dirty="0"/>
              <a:t> </a:t>
            </a:r>
            <a:r>
              <a:rPr lang="en-US" sz="3000" b="1" dirty="0"/>
              <a:t>Well-known text</a:t>
            </a:r>
            <a:r>
              <a:rPr lang="en-US" sz="3000" dirty="0"/>
              <a:t> (</a:t>
            </a:r>
            <a:r>
              <a:rPr lang="en-US" sz="3000" b="1" dirty="0"/>
              <a:t>WKT</a:t>
            </a:r>
            <a:r>
              <a:rPr lang="en-US" sz="3000" dirty="0"/>
              <a:t>) is a text markup language for representing vector geometry</a:t>
            </a:r>
          </a:p>
          <a:p>
            <a:endParaRPr lang="en-US" sz="24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sz="2200" dirty="0"/>
              <a:t>Defined in International Organization for Standardization (ISO) standard 19125 specifies a common storage and access model of mostly two-dimensional geometries (point, line, polygon, multi-point, multi-line, etc.) used by geographic information systems.</a:t>
            </a:r>
          </a:p>
        </p:txBody>
      </p:sp>
      <p:pic>
        <p:nvPicPr>
          <p:cNvPr id="9" name="Picture 8"/>
          <p:cNvPicPr>
            <a:picLocks noChangeAspect="1"/>
          </p:cNvPicPr>
          <p:nvPr/>
        </p:nvPicPr>
        <p:blipFill>
          <a:blip r:embed="rId2"/>
          <a:stretch>
            <a:fillRect/>
          </a:stretch>
        </p:blipFill>
        <p:spPr>
          <a:xfrm>
            <a:off x="271604" y="2227676"/>
            <a:ext cx="5666224" cy="2987259"/>
          </a:xfrm>
          <a:prstGeom prst="rect">
            <a:avLst/>
          </a:prstGeom>
        </p:spPr>
      </p:pic>
      <p:pic>
        <p:nvPicPr>
          <p:cNvPr id="11" name="Picture 10"/>
          <p:cNvPicPr>
            <a:picLocks noChangeAspect="1"/>
          </p:cNvPicPr>
          <p:nvPr/>
        </p:nvPicPr>
        <p:blipFill>
          <a:blip r:embed="rId3"/>
          <a:stretch>
            <a:fillRect/>
          </a:stretch>
        </p:blipFill>
        <p:spPr>
          <a:xfrm>
            <a:off x="5890080" y="2227676"/>
            <a:ext cx="6197851" cy="3281848"/>
          </a:xfrm>
          <a:prstGeom prst="rect">
            <a:avLst/>
          </a:prstGeom>
        </p:spPr>
      </p:pic>
    </p:spTree>
    <p:extLst>
      <p:ext uri="{BB962C8B-B14F-4D97-AF65-F5344CB8AC3E}">
        <p14:creationId xmlns:p14="http://schemas.microsoft.com/office/powerpoint/2010/main" val="197876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10131425" cy="845777"/>
          </a:xfrm>
        </p:spPr>
        <p:txBody>
          <a:bodyPr/>
          <a:lstStyle/>
          <a:p>
            <a:r>
              <a:rPr lang="en-US" dirty="0"/>
              <a:t>vector </a:t>
            </a:r>
            <a:r>
              <a:rPr lang="en-US" dirty="0" err="1"/>
              <a:t>symbologies</a:t>
            </a:r>
            <a:endParaRPr lang="en-US" dirty="0"/>
          </a:p>
        </p:txBody>
      </p:sp>
      <p:sp>
        <p:nvSpPr>
          <p:cNvPr id="3" name="Content Placeholder 2"/>
          <p:cNvSpPr>
            <a:spLocks noGrp="1"/>
          </p:cNvSpPr>
          <p:nvPr>
            <p:ph idx="1"/>
          </p:nvPr>
        </p:nvSpPr>
        <p:spPr>
          <a:xfrm>
            <a:off x="773906" y="1403796"/>
            <a:ext cx="10797762" cy="4451839"/>
          </a:xfrm>
        </p:spPr>
        <p:txBody>
          <a:bodyPr>
            <a:normAutofit/>
          </a:bodyPr>
          <a:lstStyle/>
          <a:p>
            <a:pPr marL="0" indent="0">
              <a:buNone/>
            </a:pPr>
            <a:r>
              <a:rPr lang="en-US" sz="2800" dirty="0"/>
              <a:t>Currently </a:t>
            </a:r>
            <a:r>
              <a:rPr lang="en-US" sz="2800" b="1" dirty="0"/>
              <a:t>NOT</a:t>
            </a:r>
            <a:r>
              <a:rPr lang="en-US" sz="2800" dirty="0"/>
              <a:t> going to tackle. Possible solution for future:</a:t>
            </a:r>
          </a:p>
          <a:p>
            <a:pPr marL="0" indent="0">
              <a:buNone/>
            </a:pPr>
            <a:r>
              <a:rPr lang="en-US" sz="3200" b="1" dirty="0"/>
              <a:t>GML or </a:t>
            </a:r>
            <a:r>
              <a:rPr lang="en-US" sz="3200" b="1" dirty="0" err="1"/>
              <a:t>GeoPDF</a:t>
            </a:r>
            <a:endParaRPr lang="en-US" sz="2800" b="1"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p:txBody>
      </p:sp>
      <p:pic>
        <p:nvPicPr>
          <p:cNvPr id="6" name="Picture 5"/>
          <p:cNvPicPr>
            <a:picLocks noChangeAspect="1"/>
          </p:cNvPicPr>
          <p:nvPr/>
        </p:nvPicPr>
        <p:blipFill rotWithShape="1">
          <a:blip r:embed="rId3"/>
          <a:srcRect l="3121" t="36429" r="69613" b="37186"/>
          <a:stretch/>
        </p:blipFill>
        <p:spPr>
          <a:xfrm>
            <a:off x="4114800" y="2249573"/>
            <a:ext cx="5360409" cy="4451839"/>
          </a:xfrm>
          <a:prstGeom prst="rect">
            <a:avLst/>
          </a:prstGeom>
        </p:spPr>
      </p:pic>
    </p:spTree>
    <p:extLst>
      <p:ext uri="{BB962C8B-B14F-4D97-AF65-F5344CB8AC3E}">
        <p14:creationId xmlns:p14="http://schemas.microsoft.com/office/powerpoint/2010/main" val="391371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Recommended path forward: </a:t>
            </a:r>
            <a:r>
              <a:rPr lang="en-US" dirty="0" err="1"/>
              <a:t>GeoCSV</a:t>
            </a:r>
            <a:endParaRPr lang="en-US" dirty="0"/>
          </a:p>
        </p:txBody>
      </p:sp>
      <p:sp>
        <p:nvSpPr>
          <p:cNvPr id="4" name="Content Placeholder 3"/>
          <p:cNvSpPr>
            <a:spLocks noGrp="1"/>
          </p:cNvSpPr>
          <p:nvPr>
            <p:ph idx="1"/>
          </p:nvPr>
        </p:nvSpPr>
        <p:spPr>
          <a:xfrm>
            <a:off x="838200" y="1825625"/>
            <a:ext cx="10515600" cy="3738267"/>
          </a:xfrm>
        </p:spPr>
        <p:txBody>
          <a:bodyPr/>
          <a:lstStyle/>
          <a:p>
            <a:r>
              <a:rPr lang="en-US" dirty="0"/>
              <a:t>Simple CSV table with a WKT geometry as the last column.</a:t>
            </a:r>
          </a:p>
        </p:txBody>
      </p:sp>
      <p:pic>
        <p:nvPicPr>
          <p:cNvPr id="5" name="Picture 4"/>
          <p:cNvPicPr>
            <a:picLocks noChangeAspect="1"/>
          </p:cNvPicPr>
          <p:nvPr/>
        </p:nvPicPr>
        <p:blipFill>
          <a:blip r:embed="rId2"/>
          <a:stretch>
            <a:fillRect/>
          </a:stretch>
        </p:blipFill>
        <p:spPr>
          <a:xfrm>
            <a:off x="32431" y="2468079"/>
            <a:ext cx="11986505" cy="3184768"/>
          </a:xfrm>
          <a:prstGeom prst="rect">
            <a:avLst/>
          </a:prstGeom>
        </p:spPr>
      </p:pic>
      <p:sp>
        <p:nvSpPr>
          <p:cNvPr id="7" name="Down Arrow 6"/>
          <p:cNvSpPr/>
          <p:nvPr/>
        </p:nvSpPr>
        <p:spPr>
          <a:xfrm>
            <a:off x="5859076" y="2406371"/>
            <a:ext cx="333214" cy="7633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8D663D3-88DB-4873-98A0-551D7D987BEC}"/>
              </a:ext>
            </a:extLst>
          </p:cNvPr>
          <p:cNvPicPr>
            <a:picLocks noChangeAspect="1"/>
          </p:cNvPicPr>
          <p:nvPr/>
        </p:nvPicPr>
        <p:blipFill rotWithShape="1">
          <a:blip r:embed="rId2"/>
          <a:srcRect l="42776" t="50006" r="-1542" b="-50006"/>
          <a:stretch/>
        </p:blipFill>
        <p:spPr>
          <a:xfrm>
            <a:off x="173064" y="3169689"/>
            <a:ext cx="12158206" cy="5497056"/>
          </a:xfrm>
          <a:prstGeom prst="rect">
            <a:avLst/>
          </a:prstGeom>
        </p:spPr>
      </p:pic>
      <p:sp>
        <p:nvSpPr>
          <p:cNvPr id="3" name="TextBox 2">
            <a:extLst>
              <a:ext uri="{FF2B5EF4-FFF2-40B4-BE49-F238E27FC236}">
                <a16:creationId xmlns:a16="http://schemas.microsoft.com/office/drawing/2014/main" id="{E5DDA86F-65F6-44F4-B53B-274B1B11BAF8}"/>
              </a:ext>
            </a:extLst>
          </p:cNvPr>
          <p:cNvSpPr txBox="1"/>
          <p:nvPr/>
        </p:nvSpPr>
        <p:spPr>
          <a:xfrm>
            <a:off x="8697433" y="1116582"/>
            <a:ext cx="3034424" cy="461665"/>
          </a:xfrm>
          <a:prstGeom prst="rect">
            <a:avLst/>
          </a:prstGeom>
          <a:noFill/>
        </p:spPr>
        <p:txBody>
          <a:bodyPr wrap="square" rtlCol="0">
            <a:spAutoFit/>
          </a:bodyPr>
          <a:lstStyle/>
          <a:p>
            <a:r>
              <a:rPr lang="en-US" sz="2400" dirty="0"/>
              <a:t>(slight variation on)</a:t>
            </a:r>
          </a:p>
        </p:txBody>
      </p:sp>
    </p:spTree>
    <p:extLst>
      <p:ext uri="{BB962C8B-B14F-4D97-AF65-F5344CB8AC3E}">
        <p14:creationId xmlns:p14="http://schemas.microsoft.com/office/powerpoint/2010/main" val="290814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4D506-F9F8-4B82-9B7F-59A9C2DC8AFA}"/>
              </a:ext>
            </a:extLst>
          </p:cNvPr>
          <p:cNvSpPr>
            <a:spLocks noGrp="1"/>
          </p:cNvSpPr>
          <p:nvPr>
            <p:ph type="title"/>
          </p:nvPr>
        </p:nvSpPr>
        <p:spPr/>
        <p:txBody>
          <a:bodyPr/>
          <a:lstStyle/>
          <a:p>
            <a:r>
              <a:rPr lang="en-US" dirty="0"/>
              <a:t>Adding PDS4 table driver in GDAL</a:t>
            </a:r>
          </a:p>
        </p:txBody>
      </p:sp>
      <p:sp>
        <p:nvSpPr>
          <p:cNvPr id="3" name="Content Placeholder 2">
            <a:extLst>
              <a:ext uri="{FF2B5EF4-FFF2-40B4-BE49-F238E27FC236}">
                <a16:creationId xmlns:a16="http://schemas.microsoft.com/office/drawing/2014/main" id="{B2DC17CB-FA71-4D54-B423-2F3C7634271C}"/>
              </a:ext>
            </a:extLst>
          </p:cNvPr>
          <p:cNvSpPr>
            <a:spLocks noGrp="1"/>
          </p:cNvSpPr>
          <p:nvPr>
            <p:ph idx="1"/>
          </p:nvPr>
        </p:nvSpPr>
        <p:spPr/>
        <p:txBody>
          <a:bodyPr anchor="t">
            <a:normAutofit/>
          </a:bodyPr>
          <a:lstStyle/>
          <a:p>
            <a:r>
              <a:rPr lang="en-US" sz="2800" dirty="0"/>
              <a:t>GDAL = Geospatial Data Abstraction Library</a:t>
            </a:r>
          </a:p>
          <a:p>
            <a:pPr lvl="1"/>
            <a:r>
              <a:rPr lang="en-US" sz="2600" dirty="0"/>
              <a:t>Supports 150+ raster formats</a:t>
            </a:r>
          </a:p>
          <a:p>
            <a:pPr lvl="2"/>
            <a:r>
              <a:rPr lang="en-US" sz="2400" dirty="0"/>
              <a:t>Basic support for PDS3, PDS4, VICAR, ISIS2, ISIS3, FITS (soon GeoFITS)</a:t>
            </a:r>
          </a:p>
          <a:p>
            <a:pPr lvl="1"/>
            <a:r>
              <a:rPr lang="en-US" sz="2600" dirty="0"/>
              <a:t>Supports 50+ vector/table formats (including databases)</a:t>
            </a:r>
          </a:p>
          <a:p>
            <a:pPr lvl="2"/>
            <a:r>
              <a:rPr lang="en-US" sz="2400" dirty="0" err="1"/>
              <a:t>Sqlite</a:t>
            </a:r>
            <a:r>
              <a:rPr lang="en-US" sz="2400" dirty="0"/>
              <a:t>, Oracle, MySQL, </a:t>
            </a:r>
            <a:r>
              <a:rPr lang="en-US" sz="2400" dirty="0" err="1"/>
              <a:t>PostGRES</a:t>
            </a:r>
            <a:r>
              <a:rPr lang="en-US" sz="2400" dirty="0"/>
              <a:t>, MSSQL, etc.</a:t>
            </a:r>
          </a:p>
          <a:p>
            <a:pPr lvl="1"/>
            <a:r>
              <a:rPr lang="en-US" sz="2600" dirty="0"/>
              <a:t>High-level language support (e.g. Python, JAVA, etc.)</a:t>
            </a:r>
          </a:p>
        </p:txBody>
      </p:sp>
    </p:spTree>
    <p:extLst>
      <p:ext uri="{BB962C8B-B14F-4D97-AF65-F5344CB8AC3E}">
        <p14:creationId xmlns:p14="http://schemas.microsoft.com/office/powerpoint/2010/main" val="3777246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4D506-F9F8-4B82-9B7F-59A9C2DC8AFA}"/>
              </a:ext>
            </a:extLst>
          </p:cNvPr>
          <p:cNvSpPr>
            <a:spLocks noGrp="1"/>
          </p:cNvSpPr>
          <p:nvPr>
            <p:ph type="title"/>
          </p:nvPr>
        </p:nvSpPr>
        <p:spPr/>
        <p:txBody>
          <a:bodyPr/>
          <a:lstStyle/>
          <a:p>
            <a:r>
              <a:rPr lang="en-US" dirty="0"/>
              <a:t>Adding PDS4 table driver in GDAL</a:t>
            </a:r>
          </a:p>
        </p:txBody>
      </p:sp>
      <p:sp>
        <p:nvSpPr>
          <p:cNvPr id="3" name="Content Placeholder 2">
            <a:extLst>
              <a:ext uri="{FF2B5EF4-FFF2-40B4-BE49-F238E27FC236}">
                <a16:creationId xmlns:a16="http://schemas.microsoft.com/office/drawing/2014/main" id="{B2DC17CB-FA71-4D54-B423-2F3C7634271C}"/>
              </a:ext>
            </a:extLst>
          </p:cNvPr>
          <p:cNvSpPr>
            <a:spLocks noGrp="1"/>
          </p:cNvSpPr>
          <p:nvPr>
            <p:ph idx="1"/>
          </p:nvPr>
        </p:nvSpPr>
        <p:spPr>
          <a:xfrm>
            <a:off x="685801" y="1848118"/>
            <a:ext cx="10648506" cy="4588401"/>
          </a:xfrm>
        </p:spPr>
        <p:txBody>
          <a:bodyPr anchor="t">
            <a:normAutofit/>
          </a:bodyPr>
          <a:lstStyle/>
          <a:p>
            <a:r>
              <a:rPr lang="en-US" sz="2800" dirty="0"/>
              <a:t>Table driver should be available in </a:t>
            </a:r>
            <a:r>
              <a:rPr lang="en-US" sz="2800" b="1" dirty="0"/>
              <a:t>January</a:t>
            </a:r>
            <a:r>
              <a:rPr lang="en-US" sz="2800" dirty="0"/>
              <a:t> (contract to </a:t>
            </a:r>
            <a:r>
              <a:rPr lang="en-US" sz="2800" dirty="0" err="1"/>
              <a:t>Hobu</a:t>
            </a:r>
            <a:r>
              <a:rPr lang="en-US" sz="2800" dirty="0"/>
              <a:t> Inc.)</a:t>
            </a:r>
          </a:p>
          <a:p>
            <a:pPr lvl="1"/>
            <a:r>
              <a:rPr lang="en-US" sz="2600" dirty="0"/>
              <a:t>Support for general PDS4 table read/write/conversion (ASCII or binary)</a:t>
            </a:r>
          </a:p>
          <a:p>
            <a:pPr lvl="1"/>
            <a:r>
              <a:rPr lang="en-US" sz="2600" dirty="0"/>
              <a:t>Support for “GIS” geospatial tables (</a:t>
            </a:r>
            <a:r>
              <a:rPr lang="en-US" sz="2600" dirty="0" err="1"/>
              <a:t>GeoCSV</a:t>
            </a:r>
            <a:r>
              <a:rPr lang="en-US" sz="2600" dirty="0"/>
              <a:t>)</a:t>
            </a:r>
          </a:p>
          <a:p>
            <a:pPr lvl="1"/>
            <a:r>
              <a:rPr lang="en-US" sz="2600" dirty="0"/>
              <a:t>Support for label creation focusing on table structure and cartography</a:t>
            </a:r>
          </a:p>
          <a:p>
            <a:pPr marL="0" indent="0">
              <a:buNone/>
            </a:pPr>
            <a:endParaRPr lang="en-US" sz="2800" dirty="0"/>
          </a:p>
          <a:p>
            <a:r>
              <a:rPr lang="en-US" sz="2800" dirty="0"/>
              <a:t>Beta PDS4 raster driver (read/write) already available</a:t>
            </a:r>
          </a:p>
          <a:p>
            <a:pPr lvl="1"/>
            <a:r>
              <a:rPr lang="en-US" sz="2600" dirty="0"/>
              <a:t>Relies on PDS4 templates (as generated from PLAID, OPUS, etc.)</a:t>
            </a:r>
          </a:p>
          <a:p>
            <a:pPr lvl="1"/>
            <a:r>
              <a:rPr lang="en-US" sz="2600" dirty="0"/>
              <a:t>Supports Cartography section</a:t>
            </a:r>
          </a:p>
          <a:p>
            <a:endParaRPr lang="en-US" sz="2600" dirty="0"/>
          </a:p>
        </p:txBody>
      </p:sp>
    </p:spTree>
    <p:extLst>
      <p:ext uri="{BB962C8B-B14F-4D97-AF65-F5344CB8AC3E}">
        <p14:creationId xmlns:p14="http://schemas.microsoft.com/office/powerpoint/2010/main" val="320241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274" y="65959"/>
            <a:ext cx="9205708" cy="1127173"/>
          </a:xfrm>
        </p:spPr>
        <p:txBody>
          <a:bodyPr/>
          <a:lstStyle/>
          <a:p>
            <a:pPr algn="l"/>
            <a:r>
              <a:rPr lang="en-US" dirty="0"/>
              <a:t>GOALS</a:t>
            </a:r>
          </a:p>
        </p:txBody>
      </p:sp>
      <p:sp>
        <p:nvSpPr>
          <p:cNvPr id="4" name="TextBox 3">
            <a:extLst>
              <a:ext uri="{FF2B5EF4-FFF2-40B4-BE49-F238E27FC236}">
                <a16:creationId xmlns:a16="http://schemas.microsoft.com/office/drawing/2014/main" id="{A8057C28-BE5F-4453-977A-7656E446FB29}"/>
              </a:ext>
            </a:extLst>
          </p:cNvPr>
          <p:cNvSpPr txBox="1"/>
          <p:nvPr/>
        </p:nvSpPr>
        <p:spPr>
          <a:xfrm>
            <a:off x="803366" y="1355287"/>
            <a:ext cx="10378439" cy="5016758"/>
          </a:xfrm>
          <a:prstGeom prst="rect">
            <a:avLst/>
          </a:prstGeom>
          <a:noFill/>
          <a:ln>
            <a:solidFill>
              <a:schemeClr val="tx1"/>
            </a:solidFill>
          </a:ln>
        </p:spPr>
        <p:txBody>
          <a:bodyPr wrap="square" rtlCol="0">
            <a:spAutoFit/>
          </a:bodyPr>
          <a:lstStyle/>
          <a:p>
            <a:r>
              <a:rPr lang="en-US" sz="3200" b="1" dirty="0"/>
              <a:t>Problem</a:t>
            </a:r>
            <a:r>
              <a:rPr lang="en-US" sz="3200" dirty="0"/>
              <a:t>: Currently missions are forced to host GIS data formats within “</a:t>
            </a:r>
            <a:r>
              <a:rPr lang="en-US" sz="3200" dirty="0" err="1"/>
              <a:t>misc</a:t>
            </a:r>
            <a:r>
              <a:rPr lang="en-US" sz="3200" dirty="0"/>
              <a:t>” or “extras” archival directories</a:t>
            </a:r>
          </a:p>
          <a:p>
            <a:pPr marL="457200" indent="-457200">
              <a:buFont typeface="Arial" panose="020B0604020202020204" pitchFamily="34" charset="0"/>
              <a:buChar char="•"/>
            </a:pPr>
            <a:endParaRPr lang="en-US" sz="3200" dirty="0"/>
          </a:p>
          <a:p>
            <a:r>
              <a:rPr lang="en-US" sz="3200" dirty="0"/>
              <a:t>Data in existing archives: image footprints, Lunar mare boundaries, Titan channels, Apollo 17 traverse lines, and layers which comprise of a geologic map (linear structure and geologic polygonal boundary units)</a:t>
            </a:r>
          </a:p>
          <a:p>
            <a:endParaRPr lang="en-US" sz="3200" dirty="0"/>
          </a:p>
          <a:p>
            <a:r>
              <a:rPr lang="en-US" sz="3200" b="1" dirty="0"/>
              <a:t>Proposal</a:t>
            </a:r>
            <a:r>
              <a:rPr lang="en-US" sz="3200" dirty="0"/>
              <a:t>: Allow for archival of GIS data as a simple variable width ASCII PDS4 table, including a geometry string</a:t>
            </a:r>
          </a:p>
        </p:txBody>
      </p:sp>
    </p:spTree>
    <p:extLst>
      <p:ext uri="{BB962C8B-B14F-4D97-AF65-F5344CB8AC3E}">
        <p14:creationId xmlns:p14="http://schemas.microsoft.com/office/powerpoint/2010/main" val="2677746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8" y="-38989"/>
            <a:ext cx="10131425" cy="1456267"/>
          </a:xfrm>
        </p:spPr>
        <p:txBody>
          <a:bodyPr/>
          <a:lstStyle/>
          <a:p>
            <a:pPr algn="ctr"/>
            <a:r>
              <a:rPr lang="en-US" dirty="0"/>
              <a:t>Use case: Geologic Map to PDS4</a:t>
            </a:r>
          </a:p>
        </p:txBody>
      </p:sp>
      <p:pic>
        <p:nvPicPr>
          <p:cNvPr id="7" name="Picture 6">
            <a:extLst>
              <a:ext uri="{FF2B5EF4-FFF2-40B4-BE49-F238E27FC236}">
                <a16:creationId xmlns:a16="http://schemas.microsoft.com/office/drawing/2014/main" id="{2A0AE758-A345-4D2C-B169-4A29AEA12EA8}"/>
              </a:ext>
            </a:extLst>
          </p:cNvPr>
          <p:cNvPicPr>
            <a:picLocks noChangeAspect="1"/>
          </p:cNvPicPr>
          <p:nvPr/>
        </p:nvPicPr>
        <p:blipFill>
          <a:blip r:embed="rId2"/>
          <a:stretch>
            <a:fillRect/>
          </a:stretch>
        </p:blipFill>
        <p:spPr>
          <a:xfrm>
            <a:off x="4812485" y="1193132"/>
            <a:ext cx="6395190" cy="5488489"/>
          </a:xfrm>
          <a:prstGeom prst="rect">
            <a:avLst/>
          </a:prstGeom>
        </p:spPr>
      </p:pic>
      <p:sp>
        <p:nvSpPr>
          <p:cNvPr id="4" name="TextBox 3">
            <a:extLst>
              <a:ext uri="{FF2B5EF4-FFF2-40B4-BE49-F238E27FC236}">
                <a16:creationId xmlns:a16="http://schemas.microsoft.com/office/drawing/2014/main" id="{A8057C28-BE5F-4453-977A-7656E446FB29}"/>
              </a:ext>
            </a:extLst>
          </p:cNvPr>
          <p:cNvSpPr txBox="1"/>
          <p:nvPr/>
        </p:nvSpPr>
        <p:spPr>
          <a:xfrm>
            <a:off x="361507" y="2711302"/>
            <a:ext cx="4171291" cy="1938992"/>
          </a:xfrm>
          <a:prstGeom prst="rect">
            <a:avLst/>
          </a:prstGeom>
          <a:noFill/>
          <a:ln>
            <a:solidFill>
              <a:schemeClr val="tx1"/>
            </a:solidFill>
          </a:ln>
        </p:spPr>
        <p:txBody>
          <a:bodyPr wrap="square" rtlCol="0">
            <a:spAutoFit/>
          </a:bodyPr>
          <a:lstStyle/>
          <a:p>
            <a:pPr algn="ctr"/>
            <a:r>
              <a:rPr lang="en-US" sz="2400" dirty="0"/>
              <a:t>Geologic map through the east </a:t>
            </a:r>
            <a:r>
              <a:rPr lang="en-US" sz="2400" b="1" dirty="0"/>
              <a:t>Condor Sulci region of Mars</a:t>
            </a:r>
          </a:p>
          <a:p>
            <a:pPr algn="ctr"/>
            <a:r>
              <a:rPr lang="en-US" sz="2400" dirty="0"/>
              <a:t>by</a:t>
            </a:r>
          </a:p>
          <a:p>
            <a:pPr algn="ctr"/>
            <a:r>
              <a:rPr lang="en-US" sz="2400" dirty="0"/>
              <a:t>Chris H. Okubo and </a:t>
            </a:r>
          </a:p>
          <a:p>
            <a:pPr algn="ctr"/>
            <a:r>
              <a:rPr lang="en-US" sz="2400" dirty="0"/>
              <a:t>Tenielle A. Gather</a:t>
            </a:r>
          </a:p>
        </p:txBody>
      </p:sp>
    </p:spTree>
    <p:extLst>
      <p:ext uri="{BB962C8B-B14F-4D97-AF65-F5344CB8AC3E}">
        <p14:creationId xmlns:p14="http://schemas.microsoft.com/office/powerpoint/2010/main" val="2839146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586" y="91652"/>
            <a:ext cx="10515600" cy="4351338"/>
          </a:xfrm>
        </p:spPr>
        <p:txBody>
          <a:bodyPr>
            <a:normAutofit/>
          </a:bodyPr>
          <a:lstStyle/>
          <a:p>
            <a:pPr marL="0" indent="0">
              <a:buNone/>
            </a:pPr>
            <a:r>
              <a:rPr lang="en-US" sz="2800" dirty="0"/>
              <a:t>setting the stage</a:t>
            </a:r>
          </a:p>
          <a:p>
            <a:r>
              <a:rPr lang="en-US" sz="2800" dirty="0"/>
              <a:t>Contacts</a:t>
            </a:r>
          </a:p>
          <a:p>
            <a:pPr lvl="1"/>
            <a:r>
              <a:rPr lang="en-US" sz="2400" dirty="0"/>
              <a:t>attributed lines</a:t>
            </a:r>
          </a:p>
        </p:txBody>
      </p:sp>
      <p:pic>
        <p:nvPicPr>
          <p:cNvPr id="4" name="Picture 3"/>
          <p:cNvPicPr>
            <a:picLocks noChangeAspect="1"/>
          </p:cNvPicPr>
          <p:nvPr/>
        </p:nvPicPr>
        <p:blipFill>
          <a:blip r:embed="rId2"/>
          <a:stretch>
            <a:fillRect/>
          </a:stretch>
        </p:blipFill>
        <p:spPr>
          <a:xfrm>
            <a:off x="3027679" y="91652"/>
            <a:ext cx="7836748" cy="6725665"/>
          </a:xfrm>
          <a:prstGeom prst="rect">
            <a:avLst/>
          </a:prstGeom>
        </p:spPr>
      </p:pic>
    </p:spTree>
    <p:extLst>
      <p:ext uri="{BB962C8B-B14F-4D97-AF65-F5344CB8AC3E}">
        <p14:creationId xmlns:p14="http://schemas.microsoft.com/office/powerpoint/2010/main" val="3220972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27678" y="91651"/>
            <a:ext cx="7836747" cy="6725665"/>
          </a:xfrm>
          <a:prstGeom prst="rect">
            <a:avLst/>
          </a:prstGeom>
        </p:spPr>
      </p:pic>
      <p:sp>
        <p:nvSpPr>
          <p:cNvPr id="3" name="Content Placeholder 2"/>
          <p:cNvSpPr>
            <a:spLocks noGrp="1"/>
          </p:cNvSpPr>
          <p:nvPr>
            <p:ph idx="1"/>
          </p:nvPr>
        </p:nvSpPr>
        <p:spPr>
          <a:xfrm>
            <a:off x="79586" y="91652"/>
            <a:ext cx="10515600" cy="4351338"/>
          </a:xfrm>
        </p:spPr>
        <p:txBody>
          <a:bodyPr>
            <a:normAutofit/>
          </a:bodyPr>
          <a:lstStyle/>
          <a:p>
            <a:pPr marL="0" indent="0">
              <a:buNone/>
            </a:pPr>
            <a:r>
              <a:rPr lang="en-US" sz="2800" dirty="0"/>
              <a:t>setting the stage</a:t>
            </a:r>
          </a:p>
          <a:p>
            <a:r>
              <a:rPr lang="en-US" sz="2800" dirty="0"/>
              <a:t>geologic units</a:t>
            </a:r>
          </a:p>
          <a:p>
            <a:pPr lvl="1"/>
            <a:r>
              <a:rPr lang="en-US" sz="2400" dirty="0" err="1"/>
              <a:t>poylgons</a:t>
            </a:r>
            <a:endParaRPr lang="en-US" sz="2400" dirty="0"/>
          </a:p>
        </p:txBody>
      </p:sp>
    </p:spTree>
    <p:extLst>
      <p:ext uri="{BB962C8B-B14F-4D97-AF65-F5344CB8AC3E}">
        <p14:creationId xmlns:p14="http://schemas.microsoft.com/office/powerpoint/2010/main" val="3166588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27678" y="91650"/>
            <a:ext cx="7836749" cy="6725666"/>
          </a:xfrm>
          <a:prstGeom prst="rect">
            <a:avLst/>
          </a:prstGeom>
        </p:spPr>
      </p:pic>
      <p:sp>
        <p:nvSpPr>
          <p:cNvPr id="3" name="Content Placeholder 2"/>
          <p:cNvSpPr>
            <a:spLocks noGrp="1"/>
          </p:cNvSpPr>
          <p:nvPr>
            <p:ph idx="1"/>
          </p:nvPr>
        </p:nvSpPr>
        <p:spPr>
          <a:xfrm>
            <a:off x="79586" y="91652"/>
            <a:ext cx="10515600" cy="3863660"/>
          </a:xfrm>
        </p:spPr>
        <p:txBody>
          <a:bodyPr>
            <a:normAutofit/>
          </a:bodyPr>
          <a:lstStyle/>
          <a:p>
            <a:pPr marL="0" indent="0">
              <a:buNone/>
            </a:pPr>
            <a:r>
              <a:rPr lang="en-US" sz="2800" dirty="0"/>
              <a:t>setting the stage</a:t>
            </a:r>
          </a:p>
          <a:p>
            <a:r>
              <a:rPr lang="en-US" sz="2800" dirty="0"/>
              <a:t>contours</a:t>
            </a:r>
          </a:p>
        </p:txBody>
      </p:sp>
    </p:spTree>
    <p:extLst>
      <p:ext uri="{BB962C8B-B14F-4D97-AF65-F5344CB8AC3E}">
        <p14:creationId xmlns:p14="http://schemas.microsoft.com/office/powerpoint/2010/main" val="1766800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027678" y="91650"/>
            <a:ext cx="7836749" cy="6725666"/>
          </a:xfrm>
          <a:prstGeom prst="rect">
            <a:avLst/>
          </a:prstGeom>
        </p:spPr>
      </p:pic>
      <p:sp>
        <p:nvSpPr>
          <p:cNvPr id="3" name="Content Placeholder 2"/>
          <p:cNvSpPr>
            <a:spLocks noGrp="1"/>
          </p:cNvSpPr>
          <p:nvPr>
            <p:ph idx="1"/>
          </p:nvPr>
        </p:nvSpPr>
        <p:spPr>
          <a:xfrm>
            <a:off x="79586" y="91652"/>
            <a:ext cx="10515600" cy="3268628"/>
          </a:xfrm>
        </p:spPr>
        <p:txBody>
          <a:bodyPr>
            <a:normAutofit/>
          </a:bodyPr>
          <a:lstStyle/>
          <a:p>
            <a:pPr marL="0" indent="0">
              <a:buNone/>
            </a:pPr>
            <a:r>
              <a:rPr lang="en-US" sz="2800" dirty="0"/>
              <a:t>setting the stage</a:t>
            </a:r>
          </a:p>
          <a:p>
            <a:r>
              <a:rPr lang="en-US" sz="2800" dirty="0"/>
              <a:t>attributed lines</a:t>
            </a:r>
          </a:p>
        </p:txBody>
      </p:sp>
      <p:sp>
        <p:nvSpPr>
          <p:cNvPr id="6" name="Rounded Rectangle 5"/>
          <p:cNvSpPr/>
          <p:nvPr/>
        </p:nvSpPr>
        <p:spPr>
          <a:xfrm>
            <a:off x="441702" y="2540000"/>
            <a:ext cx="5037925" cy="1788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21661" y="3110914"/>
            <a:ext cx="2424959" cy="707886"/>
          </a:xfrm>
          <a:prstGeom prst="rect">
            <a:avLst/>
          </a:prstGeom>
        </p:spPr>
        <p:txBody>
          <a:bodyPr wrap="none">
            <a:spAutoFit/>
          </a:bodyPr>
          <a:lstStyle/>
          <a:p>
            <a:pPr algn="r"/>
            <a:r>
              <a:rPr lang="en-US" sz="2000" dirty="0"/>
              <a:t>also shows geologic </a:t>
            </a:r>
          </a:p>
          <a:p>
            <a:r>
              <a:rPr lang="en-US" sz="2000" dirty="0"/>
              <a:t>standardized symbols</a:t>
            </a:r>
          </a:p>
        </p:txBody>
      </p:sp>
      <p:pic>
        <p:nvPicPr>
          <p:cNvPr id="8" name="Picture 7">
            <a:extLst>
              <a:ext uri="{FF2B5EF4-FFF2-40B4-BE49-F238E27FC236}">
                <a16:creationId xmlns:a16="http://schemas.microsoft.com/office/drawing/2014/main" id="{9734377A-A21D-433A-A0E6-F1B2335A903C}"/>
              </a:ext>
            </a:extLst>
          </p:cNvPr>
          <p:cNvPicPr>
            <a:picLocks noChangeAspect="1"/>
          </p:cNvPicPr>
          <p:nvPr/>
        </p:nvPicPr>
        <p:blipFill rotWithShape="1">
          <a:blip r:embed="rId2"/>
          <a:srcRect l="3121" t="36429" r="69613" b="37186"/>
          <a:stretch/>
        </p:blipFill>
        <p:spPr>
          <a:xfrm>
            <a:off x="3307557" y="1017189"/>
            <a:ext cx="6807993" cy="5654063"/>
          </a:xfrm>
          <a:prstGeom prst="rect">
            <a:avLst/>
          </a:prstGeom>
        </p:spPr>
      </p:pic>
    </p:spTree>
    <p:extLst>
      <p:ext uri="{BB962C8B-B14F-4D97-AF65-F5344CB8AC3E}">
        <p14:creationId xmlns:p14="http://schemas.microsoft.com/office/powerpoint/2010/main" val="2388880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27677" y="91650"/>
            <a:ext cx="7836749" cy="6725666"/>
          </a:xfrm>
          <a:prstGeom prst="rect">
            <a:avLst/>
          </a:prstGeom>
        </p:spPr>
      </p:pic>
      <p:sp>
        <p:nvSpPr>
          <p:cNvPr id="3" name="Content Placeholder 2"/>
          <p:cNvSpPr>
            <a:spLocks noGrp="1"/>
          </p:cNvSpPr>
          <p:nvPr>
            <p:ph idx="1"/>
          </p:nvPr>
        </p:nvSpPr>
        <p:spPr>
          <a:xfrm>
            <a:off x="79586" y="91652"/>
            <a:ext cx="10515600" cy="1661043"/>
          </a:xfrm>
        </p:spPr>
        <p:txBody>
          <a:bodyPr>
            <a:normAutofit/>
          </a:bodyPr>
          <a:lstStyle/>
          <a:p>
            <a:pPr marL="0" indent="0">
              <a:buNone/>
            </a:pPr>
            <a:r>
              <a:rPr lang="en-US" sz="2400" dirty="0"/>
              <a:t>setting the stage</a:t>
            </a:r>
          </a:p>
          <a:p>
            <a:r>
              <a:rPr lang="en-US" sz="2400" dirty="0"/>
              <a:t>attributed points</a:t>
            </a:r>
          </a:p>
          <a:p>
            <a:pPr marL="0" indent="0">
              <a:buNone/>
            </a:pPr>
            <a:r>
              <a:rPr lang="en-US" sz="2400" dirty="0"/>
              <a:t>	w/ rotations</a:t>
            </a:r>
          </a:p>
        </p:txBody>
      </p:sp>
      <p:sp>
        <p:nvSpPr>
          <p:cNvPr id="6" name="Rounded Rectangle 5"/>
          <p:cNvSpPr/>
          <p:nvPr/>
        </p:nvSpPr>
        <p:spPr>
          <a:xfrm>
            <a:off x="441702" y="1703092"/>
            <a:ext cx="5037925" cy="107885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21660" y="1944155"/>
            <a:ext cx="2424959" cy="707886"/>
          </a:xfrm>
          <a:prstGeom prst="rect">
            <a:avLst/>
          </a:prstGeom>
        </p:spPr>
        <p:txBody>
          <a:bodyPr wrap="none">
            <a:spAutoFit/>
          </a:bodyPr>
          <a:lstStyle/>
          <a:p>
            <a:pPr algn="r"/>
            <a:r>
              <a:rPr lang="en-US" sz="2000" dirty="0"/>
              <a:t>also shows geologic </a:t>
            </a:r>
          </a:p>
          <a:p>
            <a:r>
              <a:rPr lang="en-US" sz="2000" dirty="0"/>
              <a:t>standardized symbols</a:t>
            </a:r>
          </a:p>
        </p:txBody>
      </p:sp>
    </p:spTree>
    <p:extLst>
      <p:ext uri="{BB962C8B-B14F-4D97-AF65-F5344CB8AC3E}">
        <p14:creationId xmlns:p14="http://schemas.microsoft.com/office/powerpoint/2010/main" val="305746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Each feature can have many attributes. Okay, map to CSV table.</a:t>
            </a:r>
          </a:p>
        </p:txBody>
      </p:sp>
      <p:sp>
        <p:nvSpPr>
          <p:cNvPr id="9"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Issues to address – vector attributes</a:t>
            </a:r>
          </a:p>
          <a:p>
            <a:endParaRPr lang="en-US" dirty="0"/>
          </a:p>
        </p:txBody>
      </p:sp>
      <p:pic>
        <p:nvPicPr>
          <p:cNvPr id="11" name="Picture 10"/>
          <p:cNvPicPr>
            <a:picLocks noChangeAspect="1"/>
          </p:cNvPicPr>
          <p:nvPr/>
        </p:nvPicPr>
        <p:blipFill>
          <a:blip r:embed="rId2"/>
          <a:stretch>
            <a:fillRect/>
          </a:stretch>
        </p:blipFill>
        <p:spPr>
          <a:xfrm>
            <a:off x="78538" y="1980311"/>
            <a:ext cx="12049884" cy="3003685"/>
          </a:xfrm>
          <a:prstGeom prst="rect">
            <a:avLst/>
          </a:prstGeom>
        </p:spPr>
      </p:pic>
    </p:spTree>
    <p:extLst>
      <p:ext uri="{BB962C8B-B14F-4D97-AF65-F5344CB8AC3E}">
        <p14:creationId xmlns:p14="http://schemas.microsoft.com/office/powerpoint/2010/main" val="412480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TM03457452[[fn=Celestial]]</Template>
  <TotalTime>112</TotalTime>
  <Words>603</Words>
  <Application>Microsoft Office PowerPoint</Application>
  <PresentationFormat>Widescreen</PresentationFormat>
  <Paragraphs>83</Paragraphs>
  <Slides>15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Celestial</vt:lpstr>
      <vt:lpstr>GIS Data in PDS4</vt:lpstr>
      <vt:lpstr>GOALS</vt:lpstr>
      <vt:lpstr>Use case: Geologic Map to PDS4</vt:lpstr>
      <vt:lpstr>PowerPoint Presentation</vt:lpstr>
      <vt:lpstr>PowerPoint Presentation</vt:lpstr>
      <vt:lpstr>PowerPoint Presentation</vt:lpstr>
      <vt:lpstr>PowerPoint Presentation</vt:lpstr>
      <vt:lpstr>PowerPoint Presentation</vt:lpstr>
      <vt:lpstr>PowerPoint Presentation</vt:lpstr>
      <vt:lpstr>Issues to address – vector geometries (points, lines, polygons)</vt:lpstr>
      <vt:lpstr>vector geometries (points, lines, polygons)</vt:lpstr>
      <vt:lpstr>vector symbologies</vt:lpstr>
      <vt:lpstr>Recommended path forward: GeoCSV</vt:lpstr>
      <vt:lpstr>Adding PDS4 table driver in GDAL</vt:lpstr>
      <vt:lpstr>Adding PDS4 table driver in GDAL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Data in PDS4</dc:title>
  <dc:creator>Hare, Trent M</dc:creator>
  <cp:lastModifiedBy>Trent Hare</cp:lastModifiedBy>
  <cp:revision>39</cp:revision>
  <dcterms:created xsi:type="dcterms:W3CDTF">2018-06-12T20:20:26Z</dcterms:created>
  <dcterms:modified xsi:type="dcterms:W3CDTF">2018-08-30T15:39:15Z</dcterms:modified>
</cp:coreProperties>
</file>